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"/>
  </p:notesMasterIdLst>
  <p:sldIdLst>
    <p:sldId id="271" r:id="rId2"/>
    <p:sldId id="267" r:id="rId3"/>
    <p:sldId id="268" r:id="rId4"/>
    <p:sldId id="258" r:id="rId5"/>
    <p:sldId id="259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AAEE"/>
    <a:srgbClr val="190649"/>
    <a:srgbClr val="512BD4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9246C-5639-428A-916F-800C104DEC80}" v="3" dt="2023-12-02T00:45:05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52" autoAdjust="0"/>
  </p:normalViewPr>
  <p:slideViewPr>
    <p:cSldViewPr snapToGrid="0">
      <p:cViewPr varScale="1">
        <p:scale>
          <a:sx n="83" d="100"/>
          <a:sy n="83" d="100"/>
        </p:scale>
        <p:origin x="16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05704-D0AD-4FFC-86F2-DA9F4A3ECBB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873D5-5D37-4457-9FE8-42FF60174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2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1BE7E-6CBE-4B35-B89B-B93E9011E7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873D5-5D37-4457-9FE8-42FF601740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86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VS Subscription required – FREE </a:t>
            </a:r>
            <a:r>
              <a:rPr lang="en-US" sz="1200"/>
              <a:t>for personal, academic, and open-source use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873D5-5D37-4457-9FE8-42FF601740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 extension providing rich C# language support and productivity features including:</a:t>
            </a:r>
          </a:p>
          <a:p>
            <a:pPr marL="685800" marR="0" lvl="1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Solution Explorer for project management</a:t>
            </a:r>
          </a:p>
          <a:p>
            <a:pPr marL="685800" marR="0" lvl="1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Editing enhancements like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refactorings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AI-powered code completions, formatting, code navigation (don’t worry, well get to these!)</a:t>
            </a:r>
          </a:p>
          <a:p>
            <a:pPr marL="685800" marR="0" lvl="1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Streamlined C# debugging and F5 experience</a:t>
            </a:r>
          </a:p>
          <a:p>
            <a:pPr marL="685800" marR="0" lvl="1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Enhanced testing capabilities via Test Explorer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Additional extension add-ons to further enhance your C# development needs include:</a:t>
            </a:r>
          </a:p>
          <a:p>
            <a:pPr marL="685800" marR="0" lvl="1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MAUI for C# Dev Kit (check out Maddy’s video to learn more!)</a:t>
            </a:r>
          </a:p>
          <a:p>
            <a:pPr marL="685800" marR="0" lvl="1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Unity for C# Dev Kit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873D5-5D37-4457-9FE8-42FF601740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524-CD6F-498A-911A-B3D16F5F0172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EB7-5272-4A4E-B8CB-5C92D0AC9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8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6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1C080-3EA2-EE5E-D418-218187B2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0"/>
            <a:ext cx="113157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417320"/>
            <a:ext cx="8555294" cy="1341436"/>
          </a:xfrm>
        </p:spPr>
        <p:txBody>
          <a:bodyPr>
            <a:norm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Packing light with VS Code and the C# Dev Kit</a:t>
            </a:r>
            <a:endParaRPr lang="en-US">
              <a:ea typeface="Open Sans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3082562"/>
            <a:ext cx="9144000" cy="134143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latin typeface="Open Sans Light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9864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434C-ECE1-6635-AB91-E049AC18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What is VS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B0E8-1A68-B9FB-836A-F848C821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341"/>
            <a:ext cx="4142316" cy="4555462"/>
          </a:xfrm>
        </p:spPr>
        <p:txBody>
          <a:bodyPr>
            <a:normAutofit lnSpcReduction="10000"/>
          </a:bodyPr>
          <a:lstStyle/>
          <a:p>
            <a:r>
              <a:rPr lang="en-US" sz="2000" b="1"/>
              <a:t>Lightweight</a:t>
            </a:r>
            <a:r>
              <a:rPr lang="en-US" sz="2000"/>
              <a:t>, source code </a:t>
            </a:r>
            <a:r>
              <a:rPr lang="en-US" sz="2000" b="1"/>
              <a:t>editor</a:t>
            </a:r>
          </a:p>
          <a:p>
            <a:r>
              <a:rPr lang="en-US" sz="2000" b="1"/>
              <a:t>Multi-language</a:t>
            </a:r>
            <a:r>
              <a:rPr lang="en-US" sz="2000"/>
              <a:t> support</a:t>
            </a:r>
            <a:endParaRPr lang="en-US" sz="2000" b="1"/>
          </a:p>
          <a:p>
            <a:r>
              <a:rPr lang="en-US" sz="2000" b="1"/>
              <a:t>Cross-platform</a:t>
            </a:r>
            <a:r>
              <a:rPr lang="en-US" sz="2000"/>
              <a:t> support</a:t>
            </a:r>
          </a:p>
          <a:p>
            <a:pPr lvl="1"/>
            <a:r>
              <a:rPr lang="en-US" sz="1800"/>
              <a:t>Windows</a:t>
            </a:r>
          </a:p>
          <a:p>
            <a:pPr lvl="1"/>
            <a:r>
              <a:rPr lang="en-US" sz="1800"/>
              <a:t>Linux</a:t>
            </a:r>
          </a:p>
          <a:p>
            <a:pPr lvl="1"/>
            <a:r>
              <a:rPr lang="en-US" sz="1800"/>
              <a:t>Mac</a:t>
            </a:r>
          </a:p>
          <a:p>
            <a:r>
              <a:rPr lang="en-US" sz="2000" b="1"/>
              <a:t>Code anywhere </a:t>
            </a:r>
          </a:p>
          <a:p>
            <a:pPr lvl="1"/>
            <a:r>
              <a:rPr lang="en-US" sz="1800"/>
              <a:t>GitHub </a:t>
            </a:r>
            <a:r>
              <a:rPr lang="en-US" sz="1800" err="1"/>
              <a:t>Codespaces</a:t>
            </a:r>
            <a:endParaRPr lang="en-US" sz="1800"/>
          </a:p>
          <a:p>
            <a:pPr lvl="1"/>
            <a:r>
              <a:rPr lang="en-US" sz="1800"/>
              <a:t>Microsoft Dev Box</a:t>
            </a:r>
          </a:p>
          <a:p>
            <a:pPr lvl="1"/>
            <a:r>
              <a:rPr lang="en-US" sz="1800"/>
              <a:t>Web-browser</a:t>
            </a:r>
          </a:p>
          <a:p>
            <a:r>
              <a:rPr lang="en-US" sz="2000" b="1"/>
              <a:t>Open</a:t>
            </a:r>
            <a:r>
              <a:rPr lang="en-US" sz="2000"/>
              <a:t> Source</a:t>
            </a:r>
          </a:p>
          <a:p>
            <a:r>
              <a:rPr lang="en-US" sz="2000" b="1"/>
              <a:t>Extension-driven</a:t>
            </a:r>
            <a:r>
              <a:rPr lang="en-US" sz="2000"/>
              <a:t> user customization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B7B3F-6444-788B-4B64-79339C16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16" y="771949"/>
            <a:ext cx="6761471" cy="526941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97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D183-10E9-83B8-77ED-88DD140A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/>
              <a:t>VS Code vs. Visual Studio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E2199-7721-175B-0FD9-7255466F7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823" y="3607253"/>
            <a:ext cx="4185623" cy="1850957"/>
          </a:xfrm>
        </p:spPr>
        <p:txBody>
          <a:bodyPr/>
          <a:lstStyle/>
          <a:p>
            <a:r>
              <a:rPr lang="en-US" b="1"/>
              <a:t>Editor-based</a:t>
            </a:r>
            <a:r>
              <a:rPr lang="en-US"/>
              <a:t> experience</a:t>
            </a:r>
          </a:p>
          <a:p>
            <a:r>
              <a:rPr lang="en-US" b="1"/>
              <a:t>Extension</a:t>
            </a:r>
            <a:r>
              <a:rPr lang="en-US"/>
              <a:t>/add-on driven customization and tooling</a:t>
            </a:r>
          </a:p>
          <a:p>
            <a:r>
              <a:rPr lang="en-US" b="1"/>
              <a:t>Cross-plat support </a:t>
            </a:r>
            <a:r>
              <a:rPr lang="en-US"/>
              <a:t>across Mac and Linux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265B1-5665-CE92-A526-7CCD5A02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3544" y="3607252"/>
            <a:ext cx="4412632" cy="1850958"/>
          </a:xfrm>
        </p:spPr>
        <p:txBody>
          <a:bodyPr/>
          <a:lstStyle/>
          <a:p>
            <a:r>
              <a:rPr lang="en-US" b="1"/>
              <a:t>Integrated development environment </a:t>
            </a:r>
            <a:r>
              <a:rPr lang="en-US"/>
              <a:t>(IDE)</a:t>
            </a:r>
          </a:p>
          <a:p>
            <a:r>
              <a:rPr lang="en-US"/>
              <a:t>More </a:t>
            </a:r>
            <a:r>
              <a:rPr lang="en-US" b="1"/>
              <a:t>out-of-the-box</a:t>
            </a:r>
            <a:r>
              <a:rPr lang="en-US"/>
              <a:t> customization and tooling</a:t>
            </a:r>
          </a:p>
          <a:p>
            <a:r>
              <a:rPr lang="en-US" b="1"/>
              <a:t>Windows-focused</a:t>
            </a:r>
            <a:r>
              <a:rPr lang="en-US"/>
              <a:t> support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C55A2-1FA0-C6F8-E78E-CA7A7EB3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1438" y="1696365"/>
            <a:ext cx="1364058" cy="13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logo and symbol, meaning, history, PNG">
            <a:extLst>
              <a:ext uri="{FF2B5EF4-FFF2-40B4-BE49-F238E27FC236}">
                <a16:creationId xmlns:a16="http://schemas.microsoft.com/office/drawing/2014/main" id="{170DAB8F-3CBF-F5D0-5747-7344ADE99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7095" y="1562350"/>
            <a:ext cx="2652144" cy="149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F1802C-0E5C-4697-993F-757ECD637889}"/>
              </a:ext>
            </a:extLst>
          </p:cNvPr>
          <p:cNvSpPr/>
          <p:nvPr/>
        </p:nvSpPr>
        <p:spPr>
          <a:xfrm>
            <a:off x="6491144" y="1399790"/>
            <a:ext cx="4565032" cy="4856480"/>
          </a:xfrm>
          <a:prstGeom prst="roundRect">
            <a:avLst/>
          </a:prstGeom>
          <a:noFill/>
          <a:ln w="38100" cap="flat" cmpd="sng" algn="ctr">
            <a:solidFill>
              <a:srgbClr val="B9AAE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A38EF0-74CD-4288-954D-885AE3B9B70F}"/>
              </a:ext>
            </a:extLst>
          </p:cNvPr>
          <p:cNvSpPr/>
          <p:nvPr/>
        </p:nvSpPr>
        <p:spPr>
          <a:xfrm>
            <a:off x="946119" y="1399790"/>
            <a:ext cx="4565032" cy="4856480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2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What is C# Dev Kit?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C2032-694B-C680-7624-B1141F7024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/>
              <a:t>Official Microsoft extension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An extension providing </a:t>
            </a:r>
            <a:r>
              <a:rPr lang="en-US" sz="2400" b="1"/>
              <a:t>rich C# language support </a:t>
            </a:r>
            <a:r>
              <a:rPr lang="en-US" sz="2400"/>
              <a:t>and </a:t>
            </a:r>
            <a:r>
              <a:rPr lang="en-US" sz="2400" b="1"/>
              <a:t>productivity</a:t>
            </a:r>
            <a:r>
              <a:rPr lang="en-US" sz="2400"/>
              <a:t> features</a:t>
            </a:r>
          </a:p>
          <a:p>
            <a:endParaRPr lang="en-US" sz="2400"/>
          </a:p>
          <a:p>
            <a:r>
              <a:rPr lang="en-US" sz="2400"/>
              <a:t>Integrates VS productivity features into VS Code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Allows you to </a:t>
            </a:r>
            <a:r>
              <a:rPr lang="en-US" sz="2400" b="1"/>
              <a:t>write C# anywhere</a:t>
            </a:r>
            <a:r>
              <a:rPr lang="en-US" sz="2400"/>
              <a:t>!</a:t>
            </a:r>
          </a:p>
        </p:txBody>
      </p:sp>
      <p:pic>
        <p:nvPicPr>
          <p:cNvPr id="1030" name="Picture 6" descr="C# Dev Kit - Visual Studio Marketplace">
            <a:extLst>
              <a:ext uri="{FF2B5EF4-FFF2-40B4-BE49-F238E27FC236}">
                <a16:creationId xmlns:a16="http://schemas.microsoft.com/office/drawing/2014/main" id="{4552C1CB-9E95-8B5F-F3CA-48CF2FF72C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482" y="1501241"/>
            <a:ext cx="3855517" cy="38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69" y="29048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What’s included in C# Dev Kit?</a:t>
            </a:r>
          </a:p>
        </p:txBody>
      </p:sp>
      <p:pic>
        <p:nvPicPr>
          <p:cNvPr id="9" name="Content Placeholder 8" descr="Diagram showing the composition of the C# Dev Kit to include the C# extension and IntelliCode as separate extensions">
            <a:extLst>
              <a:ext uri="{FF2B5EF4-FFF2-40B4-BE49-F238E27FC236}">
                <a16:creationId xmlns:a16="http://schemas.microsoft.com/office/drawing/2014/main" id="{FCBBF717-9C9F-9732-6078-4CA5E5453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300" y="1616047"/>
            <a:ext cx="9095405" cy="446776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3074" name="Picture 2" descr=".NET MAUI">
            <a:extLst>
              <a:ext uri="{FF2B5EF4-FFF2-40B4-BE49-F238E27FC236}">
                <a16:creationId xmlns:a16="http://schemas.microsoft.com/office/drawing/2014/main" id="{601437B8-AF23-79CF-0190-A965326A8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0689" y="2344642"/>
            <a:ext cx="1351457" cy="135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ity">
            <a:extLst>
              <a:ext uri="{FF2B5EF4-FFF2-40B4-BE49-F238E27FC236}">
                <a16:creationId xmlns:a16="http://schemas.microsoft.com/office/drawing/2014/main" id="{A6AA0BD6-AB63-B797-B0F3-855FAE5E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6243" y="4003756"/>
            <a:ext cx="1351457" cy="135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BFB3B75A-AF9E-79AC-7ED4-0E216099AB9E}"/>
              </a:ext>
            </a:extLst>
          </p:cNvPr>
          <p:cNvSpPr/>
          <p:nvPr/>
        </p:nvSpPr>
        <p:spPr>
          <a:xfrm>
            <a:off x="9614883" y="3577613"/>
            <a:ext cx="391490" cy="391490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B5F5E-6148-4F70-2C66-B51E3E2A616A}"/>
              </a:ext>
            </a:extLst>
          </p:cNvPr>
          <p:cNvSpPr/>
          <p:nvPr/>
        </p:nvSpPr>
        <p:spPr>
          <a:xfrm>
            <a:off x="10131552" y="1511808"/>
            <a:ext cx="1804416" cy="4572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8BA1-4FCC-D31B-95B9-9AD9A4028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6" name="Rounded Rectangle 18" descr="Announcing&#10;">
            <a:extLst>
              <a:ext uri="{FF2B5EF4-FFF2-40B4-BE49-F238E27FC236}">
                <a16:creationId xmlns:a16="http://schemas.microsoft.com/office/drawing/2014/main" id="{7F90E7DE-8EF0-65AC-D389-98931987B41B}"/>
              </a:ext>
            </a:extLst>
          </p:cNvPr>
          <p:cNvSpPr>
            <a:spLocks noGrp="1"/>
          </p:cNvSpPr>
          <p:nvPr/>
        </p:nvSpPr>
        <p:spPr bwMode="auto">
          <a:xfrm>
            <a:off x="2336232" y="1853329"/>
            <a:ext cx="6379576" cy="683812"/>
          </a:xfrm>
          <a:prstGeom prst="roundRect">
            <a:avLst>
              <a:gd name="adj" fmla="val 50000"/>
            </a:avLst>
          </a:prstGeom>
          <a:gradFill>
            <a:gsLst>
              <a:gs pos="35000">
                <a:srgbClr val="C5B4E3"/>
              </a:gs>
              <a:gs pos="10000">
                <a:srgbClr val="FFB3BB"/>
              </a:gs>
            </a:gsLst>
            <a:path path="circle">
              <a:fillToRect l="100000" t="100000"/>
            </a:path>
          </a:gradFill>
          <a:ln>
            <a:noFill/>
            <a:prstDash/>
          </a:ln>
          <a:effectLst>
            <a:outerShdw blurRad="63500" dist="127000" dir="2700000" algn="tl" rotWithShape="0">
              <a:srgbClr val="000000">
                <a:alpha val="25000"/>
              </a:srgbClr>
            </a:outerShdw>
          </a:effectLst>
        </p:spPr>
        <p:txBody>
          <a:bodyPr rot="0" spcFirstLastPara="0" vert="horz" wrap="square" lIns="0" tIns="9144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0">
                <a:gradFill>
                  <a:gsLst>
                    <a:gs pos="30000">
                      <a:srgbClr val="000000"/>
                    </a:gs>
                    <a:gs pos="49438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cs typeface="Segoe UI"/>
              </a:rPr>
              <a:t>https://</a:t>
            </a:r>
            <a:r>
              <a:rPr lang="en-US" sz="2800" b="1" spc="0" err="1">
                <a:gradFill>
                  <a:gsLst>
                    <a:gs pos="30000">
                      <a:srgbClr val="000000"/>
                    </a:gs>
                    <a:gs pos="49438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cs typeface="Segoe UI"/>
              </a:rPr>
              <a:t>theurlist.com</a:t>
            </a:r>
            <a:r>
              <a:rPr lang="en-US" sz="2800" b="1" spc="0">
                <a:gradFill>
                  <a:gsLst>
                    <a:gs pos="30000">
                      <a:srgbClr val="000000"/>
                    </a:gs>
                    <a:gs pos="49438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cs typeface="Segoe UI"/>
              </a:rPr>
              <a:t>/packing-light</a:t>
            </a:r>
            <a:endParaRPr lang="en-US" sz="2800" b="1" i="0" u="none" strike="noStrike" kern="1200" cap="none" spc="0" normalizeH="0" baseline="0" noProof="0">
              <a:ln w="3175">
                <a:noFill/>
              </a:ln>
              <a:gradFill>
                <a:gsLst>
                  <a:gs pos="30000">
                    <a:srgbClr val="000000"/>
                  </a:gs>
                  <a:gs pos="49438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E8BBF-F6B2-7480-07E4-6FC1C468A64B}"/>
              </a:ext>
            </a:extLst>
          </p:cNvPr>
          <p:cNvSpPr txBox="1"/>
          <p:nvPr/>
        </p:nvSpPr>
        <p:spPr>
          <a:xfrm>
            <a:off x="2543504" y="2953430"/>
            <a:ext cx="627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C# for Beginners Series (YouTube)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VS Code YouTube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VS Code TikTok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</a:rPr>
              <a:t>RudeGPT</a:t>
            </a:r>
            <a:r>
              <a:rPr lang="en-US">
                <a:solidFill>
                  <a:schemeClr val="bg1"/>
                </a:solidFill>
              </a:rPr>
              <a:t> Example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13779D-81C9-F92D-985D-45BD5D2614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9451" y="3207078"/>
            <a:ext cx="3292729" cy="32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5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Widescreen</PresentationFormat>
  <Paragraphs>49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Arial</vt:lpstr>
      <vt:lpstr>Calibri</vt:lpstr>
      <vt:lpstr>Courier New</vt:lpstr>
      <vt:lpstr>Open Sans</vt:lpstr>
      <vt:lpstr>Open Sans Light</vt:lpstr>
      <vt:lpstr>Segoe UI</vt:lpstr>
      <vt:lpstr>Wingdings</vt:lpstr>
      <vt:lpstr>Office Theme</vt:lpstr>
      <vt:lpstr>Packing light with VS Code and the C# Dev Kit</vt:lpstr>
      <vt:lpstr>What is VS Code?</vt:lpstr>
      <vt:lpstr>VS Code vs. Visual Studio IDE</vt:lpstr>
      <vt:lpstr>What is C# Dev Kit?</vt:lpstr>
      <vt:lpstr>What’s included in C# Dev Kit?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2023-12-02T00:45:05Z</dcterms:created>
  <dcterms:modified xsi:type="dcterms:W3CDTF">2023-12-02T00:52:37Z</dcterms:modified>
</cp:coreProperties>
</file>